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5" r:id="rId2"/>
    <p:sldId id="256" r:id="rId3"/>
    <p:sldId id="257" r:id="rId4"/>
    <p:sldId id="261" r:id="rId5"/>
    <p:sldId id="260" r:id="rId6"/>
    <p:sldId id="258" r:id="rId7"/>
    <p:sldId id="259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4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E6CFE-7FD8-4C67-95B9-2B6891F9DF6B}" type="datetimeFigureOut">
              <a:rPr lang="en-US" smtClean="0"/>
              <a:t>4/20/2012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45C38-F8D9-4936-A1DC-B3E8FBE209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427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student transfers to Clackamas with WR 121 and they tested out of RD 090.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45C38-F8D9-4936-A1DC-B3E8FBE209A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256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student transfers to Clackamas with WR 121 and they tested out of RD 090.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45C38-F8D9-4936-A1DC-B3E8FBE209A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256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student transfers to Clackamas with WR 121 and they tested out of RD 090.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45C38-F8D9-4936-A1DC-B3E8FBE209A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256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student transfers to Clackamas with WR 121 and they tested out of RD 090.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45C38-F8D9-4936-A1DC-B3E8FBE209A1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256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59669-B56A-46E9-9274-AFEB3AC243CA}" type="datetimeFigureOut">
              <a:rPr lang="en-US" smtClean="0"/>
              <a:t>4/20/2012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54581-1CC7-467D-BBF3-10EC22CE255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59669-B56A-46E9-9274-AFEB3AC243CA}" type="datetimeFigureOut">
              <a:rPr lang="en-US" smtClean="0"/>
              <a:t>4/20/2012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54581-1CC7-467D-BBF3-10EC22CE25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59669-B56A-46E9-9274-AFEB3AC243CA}" type="datetimeFigureOut">
              <a:rPr lang="en-US" smtClean="0"/>
              <a:t>4/20/2012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54581-1CC7-467D-BBF3-10EC22CE25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59669-B56A-46E9-9274-AFEB3AC243CA}" type="datetimeFigureOut">
              <a:rPr lang="en-US" smtClean="0"/>
              <a:t>4/20/2012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54581-1CC7-467D-BBF3-10EC22CE25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59669-B56A-46E9-9274-AFEB3AC243CA}" type="datetimeFigureOut">
              <a:rPr lang="en-US" smtClean="0"/>
              <a:t>4/20/2012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54581-1CC7-467D-BBF3-10EC22CE255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59669-B56A-46E9-9274-AFEB3AC243CA}" type="datetimeFigureOut">
              <a:rPr lang="en-US" smtClean="0"/>
              <a:t>4/20/2012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54581-1CC7-467D-BBF3-10EC22CE25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59669-B56A-46E9-9274-AFEB3AC243CA}" type="datetimeFigureOut">
              <a:rPr lang="en-US" smtClean="0"/>
              <a:t>4/20/2012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54581-1CC7-467D-BBF3-10EC22CE25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59669-B56A-46E9-9274-AFEB3AC243CA}" type="datetimeFigureOut">
              <a:rPr lang="en-US" smtClean="0"/>
              <a:t>4/20/2012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54581-1CC7-467D-BBF3-10EC22CE25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59669-B56A-46E9-9274-AFEB3AC243CA}" type="datetimeFigureOut">
              <a:rPr lang="en-US" smtClean="0"/>
              <a:t>4/20/2012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54581-1CC7-467D-BBF3-10EC22CE255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59669-B56A-46E9-9274-AFEB3AC243CA}" type="datetimeFigureOut">
              <a:rPr lang="en-US" smtClean="0"/>
              <a:t>4/20/2012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54581-1CC7-467D-BBF3-10EC22CE25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459669-B56A-46E9-9274-AFEB3AC243CA}" type="datetimeFigureOut">
              <a:rPr lang="en-US" smtClean="0"/>
              <a:t>4/20/2012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54581-1CC7-467D-BBF3-10EC22CE255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459669-B56A-46E9-9274-AFEB3AC243CA}" type="datetimeFigureOut">
              <a:rPr lang="en-US" smtClean="0"/>
              <a:t>4/20/2012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6C54581-1CC7-467D-BBF3-10EC22CE255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Enhanced Priority Registration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905000"/>
            <a:ext cx="7543800" cy="4267200"/>
          </a:xfrm>
        </p:spPr>
        <p:txBody>
          <a:bodyPr/>
          <a:lstStyle/>
          <a:p>
            <a:r>
              <a:rPr lang="en-US" dirty="0" smtClean="0"/>
              <a:t>Outcomes –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en-US" dirty="0" smtClean="0"/>
              <a:t>Research clearly indicates students close to graduation who can easily access classes are more likely to complete/meet their degree or certificate requirements.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en-US" dirty="0" smtClean="0"/>
              <a:t>We need to ease the burden on our technological system to allow successful registration 24/7 for all students.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61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MA-110 Winter 2012 Registration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986876"/>
              </p:ext>
            </p:extLst>
          </p:nvPr>
        </p:nvGraphicFramePr>
        <p:xfrm>
          <a:off x="685800" y="1600200"/>
          <a:ext cx="8000998" cy="48768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8546"/>
                <a:gridCol w="1807113"/>
                <a:gridCol w="1023760"/>
                <a:gridCol w="740133"/>
                <a:gridCol w="794158"/>
                <a:gridCol w="659096"/>
                <a:gridCol w="659096"/>
                <a:gridCol w="659096"/>
              </a:tblGrid>
              <a:tr h="2322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MA-110-01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Medical Terminology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2012/WI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PWK6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27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68%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</a:tr>
              <a:tr h="2322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MA-110-01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Medical Terminology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2012/WI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PWK5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75%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</a:tr>
              <a:tr h="2322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MA-110-01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Medical Terminology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2012/WI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PWK4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37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93%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</a:tr>
              <a:tr h="2322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MA-110-01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Medical Terminology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2012/WI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PWK3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39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98%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</a:tr>
              <a:tr h="2322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MA-110-01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Medical Terminology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2012/WI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PWK2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</a:tr>
              <a:tr h="2322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MA-110-01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Medical Terminology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2012/WI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PWK1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</a:tr>
              <a:tr h="2322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MA-110-01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Medical Terminology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2012/WI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FD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38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95%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</a:tr>
              <a:tr h="2322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MA-110-02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Medical Terminology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2012/WI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PWK6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</a:tr>
              <a:tr h="2322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MA-110-02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Medical Terminology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2012/WI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PWK5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</a:tr>
              <a:tr h="2322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MA-110-02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Medical Terminology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2012/WI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PWK4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</a:tr>
              <a:tr h="2322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MA-110-02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Medical Terminology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2012/WI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PWK3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38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95%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</a:tr>
              <a:tr h="2322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MA-110-02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Medical Terminology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2012/WI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PWK2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</a:tr>
              <a:tr h="2322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MA-110-02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Medical Terminology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2012/WI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PWK1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38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95%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</a:tr>
              <a:tr h="2322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MA-110-02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Medical Terminology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2012/WI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FD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35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88%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</a:tr>
              <a:tr h="2322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MA-110-03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Medical Terminology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2012/WI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PWK6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19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48%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</a:tr>
              <a:tr h="2322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MA-110-03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Medical Terminology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2012/WI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PWK5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38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95%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</a:tr>
              <a:tr h="2322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MA-110-03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Medical Terminology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2012/WI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PWK4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39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98%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</a:tr>
              <a:tr h="2322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MA-110-03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Medical Terminology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2012/WI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PWK3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</a:tr>
              <a:tr h="2322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MA-110-03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Medical Terminology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2012/WI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PWK2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</a:tr>
              <a:tr h="2322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MA-110-03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Medical Terminology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2012/WI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PWK1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</a:tr>
              <a:tr h="2322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MA-110-03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Medical Terminology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2012/WI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FD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33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83%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459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7406640" cy="841482"/>
          </a:xfrm>
        </p:spPr>
        <p:txBody>
          <a:bodyPr/>
          <a:lstStyle/>
          <a:p>
            <a:r>
              <a:rPr lang="en-US" dirty="0" smtClean="0"/>
              <a:t>Enhanced Priority Registration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990600"/>
            <a:ext cx="8077200" cy="56388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530537"/>
              </p:ext>
            </p:extLst>
          </p:nvPr>
        </p:nvGraphicFramePr>
        <p:xfrm>
          <a:off x="914399" y="1066802"/>
          <a:ext cx="7924800" cy="556260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641600"/>
                <a:gridCol w="2641600"/>
                <a:gridCol w="2641600"/>
              </a:tblGrid>
              <a:tr h="2546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Total Credits*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Date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Time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07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80-114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Tuesday, May 22 2012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8:00am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07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60-79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Tuesday, May 22, 2012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Noon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07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40-59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Wednesday, May 23, 2012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8:00am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07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30-39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Wednesday, May 23, 2012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Noon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07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20-29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Thursday, May 24, 2012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8:00am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07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6-19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Thursday, May 24, 2012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Noon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07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0-5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Friday, May 25, 2012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8:00am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07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115+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Friday, May 25, 2012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Noon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07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New Students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Monday, May 28, 2012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8:00am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07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Open Registration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Tuesday, May 29, 2012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8:00am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964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498080" cy="960438"/>
          </a:xfrm>
        </p:spPr>
        <p:txBody>
          <a:bodyPr/>
          <a:lstStyle/>
          <a:p>
            <a:pPr algn="ctr"/>
            <a:r>
              <a:rPr lang="en-US" dirty="0" smtClean="0"/>
              <a:t>Paraeducator</a:t>
            </a:r>
            <a:r>
              <a:rPr lang="en-US" dirty="0" smtClean="0"/>
              <a:t> Certificate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6256052"/>
              </p:ext>
            </p:extLst>
          </p:nvPr>
        </p:nvGraphicFramePr>
        <p:xfrm>
          <a:off x="304800" y="990601"/>
          <a:ext cx="8229601" cy="4739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1029"/>
                <a:gridCol w="1763486"/>
                <a:gridCol w="3135086"/>
              </a:tblGrid>
              <a:tr h="380999">
                <a:tc>
                  <a:txBody>
                    <a:bodyPr/>
                    <a:lstStyle/>
                    <a:p>
                      <a:r>
                        <a:rPr lang="en-US" dirty="0" smtClean="0"/>
                        <a:t>Registration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Course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This student had taken WR 121 at PCC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This student also took the placement test and placed into RD 090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New student -</a:t>
                      </a:r>
                    </a:p>
                    <a:p>
                      <a:r>
                        <a:rPr lang="en-US" sz="1400" dirty="0" smtClean="0"/>
                        <a:t>Monday – 2</a:t>
                      </a:r>
                      <a:r>
                        <a:rPr lang="en-US" sz="1400" baseline="30000" dirty="0" smtClean="0"/>
                        <a:t>nd</a:t>
                      </a:r>
                      <a:r>
                        <a:rPr lang="en-US" sz="1400" dirty="0" smtClean="0"/>
                        <a:t> week – </a:t>
                      </a:r>
                    </a:p>
                    <a:p>
                      <a:r>
                        <a:rPr lang="en-US" sz="1400" b="1" dirty="0" smtClean="0"/>
                        <a:t>9</a:t>
                      </a:r>
                      <a:r>
                        <a:rPr lang="en-US" sz="1400" b="1" baseline="30000" dirty="0" smtClean="0"/>
                        <a:t>th</a:t>
                      </a:r>
                      <a:r>
                        <a:rPr lang="en-US" sz="1400" b="1" dirty="0" smtClean="0"/>
                        <a:t> group</a:t>
                      </a:r>
                      <a:endParaRPr lang="en-US" sz="14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Fall term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 100,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CS 120,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MTH 065 – total</a:t>
                      </a:r>
                      <a:r>
                        <a:rPr lang="en-US" sz="1400" baseline="0" dirty="0" smtClean="0"/>
                        <a:t> credits for term - 11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Student with 11 credits</a:t>
                      </a:r>
                    </a:p>
                    <a:p>
                      <a:r>
                        <a:rPr lang="en-US" sz="1400" baseline="0" dirty="0" smtClean="0"/>
                        <a:t>Thurs. Noon – </a:t>
                      </a:r>
                      <a:r>
                        <a:rPr lang="en-US" sz="1400" b="1" baseline="0" dirty="0" smtClean="0"/>
                        <a:t>6</a:t>
                      </a:r>
                      <a:r>
                        <a:rPr lang="en-US" sz="1400" b="1" baseline="30000" dirty="0" smtClean="0"/>
                        <a:t>th</a:t>
                      </a:r>
                      <a:r>
                        <a:rPr lang="en-US" sz="1400" b="1" baseline="0" dirty="0" smtClean="0"/>
                        <a:t>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Winter term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 131,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ED</a:t>
                      </a:r>
                      <a:r>
                        <a:rPr lang="en-US" sz="1400" baseline="0" dirty="0" smtClean="0"/>
                        <a:t> 169, ED 200 – total credits for term - 9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Student w/20 credits</a:t>
                      </a:r>
                    </a:p>
                    <a:p>
                      <a:r>
                        <a:rPr lang="en-US" sz="1400" baseline="0" dirty="0" smtClean="0"/>
                        <a:t>Thurs. 8 am – </a:t>
                      </a:r>
                      <a:r>
                        <a:rPr lang="en-US" sz="1400" b="1" baseline="0" dirty="0" smtClean="0"/>
                        <a:t>5</a:t>
                      </a:r>
                      <a:r>
                        <a:rPr lang="en-US" sz="1400" b="1" baseline="30000" dirty="0" smtClean="0"/>
                        <a:t>th</a:t>
                      </a:r>
                      <a:r>
                        <a:rPr lang="en-US" sz="1400" b="1" baseline="0" dirty="0" smtClean="0"/>
                        <a:t>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Spring term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 130,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ED 229,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ED 254,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ED 258 – total</a:t>
                      </a:r>
                      <a:r>
                        <a:rPr lang="en-US" sz="1400" baseline="0" dirty="0" smtClean="0"/>
                        <a:t> credits for term - 12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Student w/32 credits</a:t>
                      </a:r>
                    </a:p>
                    <a:p>
                      <a:r>
                        <a:rPr lang="en-US" sz="1400" baseline="0" dirty="0" smtClean="0"/>
                        <a:t>Wed. Noon – </a:t>
                      </a:r>
                      <a:r>
                        <a:rPr lang="en-US" sz="1400" b="1" baseline="0" dirty="0" smtClean="0"/>
                        <a:t>4</a:t>
                      </a:r>
                      <a:r>
                        <a:rPr lang="en-US" sz="1400" b="1" baseline="30000" dirty="0" smtClean="0"/>
                        <a:t>th</a:t>
                      </a:r>
                      <a:r>
                        <a:rPr lang="en-US" sz="1400" b="1" baseline="0" dirty="0" smtClean="0"/>
                        <a:t>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Fall term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 113,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ED 131 – total credits for term - 6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Student w/38 credits</a:t>
                      </a:r>
                    </a:p>
                    <a:p>
                      <a:r>
                        <a:rPr lang="en-US" sz="1400" baseline="0" dirty="0" smtClean="0"/>
                        <a:t>Wed. Noon – </a:t>
                      </a:r>
                      <a:r>
                        <a:rPr lang="en-US" sz="1400" b="1" baseline="0" dirty="0" smtClean="0"/>
                        <a:t>4</a:t>
                      </a:r>
                      <a:r>
                        <a:rPr lang="en-US" sz="1400" b="1" baseline="30000" dirty="0" smtClean="0"/>
                        <a:t>th</a:t>
                      </a:r>
                      <a:r>
                        <a:rPr lang="en-US" sz="1400" b="1" baseline="0" dirty="0" smtClean="0"/>
                        <a:t>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Winter term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 280 – total credits for term - 2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Student w/40 credits</a:t>
                      </a:r>
                    </a:p>
                    <a:p>
                      <a:r>
                        <a:rPr lang="en-US" sz="1400" baseline="0" dirty="0" smtClean="0"/>
                        <a:t>Wed. 8 am – </a:t>
                      </a:r>
                      <a:r>
                        <a:rPr lang="en-US" sz="1400" b="1" baseline="0" dirty="0" smtClean="0"/>
                        <a:t>3</a:t>
                      </a:r>
                      <a:r>
                        <a:rPr lang="en-US" sz="1400" b="1" baseline="30000" dirty="0" smtClean="0"/>
                        <a:t>rd</a:t>
                      </a:r>
                      <a:r>
                        <a:rPr lang="en-US" sz="1400" b="1" baseline="0" dirty="0" smtClean="0"/>
                        <a:t>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Spring term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 114 - total credits for term - 3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Student w/43 credits</a:t>
                      </a:r>
                    </a:p>
                    <a:p>
                      <a:r>
                        <a:rPr lang="en-US" sz="1400" baseline="0" dirty="0" smtClean="0"/>
                        <a:t>Wed. 8 am – </a:t>
                      </a:r>
                      <a:r>
                        <a:rPr lang="en-US" sz="1400" b="1" baseline="0" dirty="0" smtClean="0"/>
                        <a:t>3</a:t>
                      </a:r>
                      <a:r>
                        <a:rPr lang="en-US" sz="1400" b="1" baseline="30000" dirty="0" smtClean="0"/>
                        <a:t>rd</a:t>
                      </a:r>
                      <a:r>
                        <a:rPr lang="en-US" sz="1400" b="1" baseline="0" dirty="0" smtClean="0"/>
                        <a:t>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Summer term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 235 – total credits for term - 3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695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Childhood - Pathway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1752600"/>
            <a:ext cx="6553200" cy="3962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356607"/>
              </p:ext>
            </p:extLst>
          </p:nvPr>
        </p:nvGraphicFramePr>
        <p:xfrm>
          <a:off x="609600" y="1295400"/>
          <a:ext cx="7924799" cy="4571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3462"/>
                <a:gridCol w="2069307"/>
                <a:gridCol w="664368"/>
                <a:gridCol w="1295400"/>
                <a:gridCol w="1104900"/>
                <a:gridCol w="1033462"/>
                <a:gridCol w="723900"/>
              </a:tblGrid>
              <a:tr h="4163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ECE-137-01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Developing </a:t>
                      </a:r>
                      <a:r>
                        <a:rPr lang="en-US" sz="1000" dirty="0">
                          <a:effectLst/>
                        </a:rPr>
                        <a:t>Clssroom Environment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2012/SP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PWK4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7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20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35%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</a:tr>
              <a:tr h="2308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ECE-137-01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Developing </a:t>
                      </a:r>
                      <a:r>
                        <a:rPr lang="en-US" sz="1000" dirty="0">
                          <a:effectLst/>
                        </a:rPr>
                        <a:t>Clssroom Environment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2012/SP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PWK3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20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45%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</a:tr>
              <a:tr h="2308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ECE-137-01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Developing </a:t>
                      </a:r>
                      <a:r>
                        <a:rPr lang="en-US" sz="1000" dirty="0">
                          <a:effectLst/>
                        </a:rPr>
                        <a:t>Clssroom Environment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2012/SP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PWK2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20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45%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</a:tr>
              <a:tr h="2308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ECE-137-01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Developing </a:t>
                      </a:r>
                      <a:r>
                        <a:rPr lang="en-US" sz="1000" dirty="0">
                          <a:effectLst/>
                        </a:rPr>
                        <a:t>Clssroom Environment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2012/SP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PWK1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11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20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55%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</a:tr>
              <a:tr h="2308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ECE-137-01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Developing </a:t>
                      </a:r>
                      <a:r>
                        <a:rPr lang="en-US" sz="1000" dirty="0">
                          <a:effectLst/>
                        </a:rPr>
                        <a:t>Clssroom Environment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2012/SP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FD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20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45%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</a:tr>
              <a:tr h="2308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ECE-138-01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Family-School Relationships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2012/WI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PWK6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8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30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27%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</a:tr>
              <a:tr h="2308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ECE-138-01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Family-School Relationships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2012/WI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PWK5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11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30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37%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</a:tr>
              <a:tr h="2308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ECE-138-01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Family-School Relationships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2012/WI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PWK4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12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30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40%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</a:tr>
              <a:tr h="2308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ECE-138-01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Family-School Relationships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2012/WI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PWK3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12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30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40%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</a:tr>
              <a:tr h="2308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ECE-138-01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Family-School Relationships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2012/WI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PWK2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12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30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40%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</a:tr>
              <a:tr h="2308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ECE-138-01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Family-School Relationships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2012/WI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PWK1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12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30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40%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</a:tr>
              <a:tr h="2308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ECE-138-01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Family-School Relationships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2012/WI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FD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12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30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40%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</a:tr>
              <a:tr h="2308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ECE-139-01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Program Management in ECE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2012/WI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PWK6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30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3%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</a:tr>
              <a:tr h="2308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ECE-139-01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Program Management in ECE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2012/WI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PWK5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30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3%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</a:tr>
              <a:tr h="2308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ECE-139-01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Program Management in ECE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2012/WI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PWK4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30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3%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</a:tr>
              <a:tr h="2308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ECE-139-01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Program Management in ECE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2012/WI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PWK3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30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3%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</a:tr>
              <a:tr h="2308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ECE-139-01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Program Management in ECE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2012/WI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PWK2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30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3%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</a:tr>
              <a:tr h="2308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ECE-139-01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Program Management in ECE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2012/WI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PWK1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30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3%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</a:tr>
              <a:tr h="2308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ECE-139-01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Program Management in ECE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2012/WI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FD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30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7%</a:t>
                      </a:r>
                      <a:endParaRPr lang="en-US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0842" marR="60842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273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498080" cy="960438"/>
          </a:xfrm>
        </p:spPr>
        <p:txBody>
          <a:bodyPr/>
          <a:lstStyle/>
          <a:p>
            <a:pPr algn="ctr"/>
            <a:r>
              <a:rPr lang="en-US" dirty="0" smtClean="0"/>
              <a:t>Early Childhood Ed – Cert.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3465848"/>
              </p:ext>
            </p:extLst>
          </p:nvPr>
        </p:nvGraphicFramePr>
        <p:xfrm>
          <a:off x="533400" y="990600"/>
          <a:ext cx="8077200" cy="3489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1066800"/>
                <a:gridCol w="4800600"/>
              </a:tblGrid>
              <a:tr h="380999">
                <a:tc>
                  <a:txBody>
                    <a:bodyPr/>
                    <a:lstStyle/>
                    <a:p>
                      <a:r>
                        <a:rPr lang="en-US" dirty="0" smtClean="0"/>
                        <a:t>Registration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Course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New student -</a:t>
                      </a:r>
                    </a:p>
                    <a:p>
                      <a:r>
                        <a:rPr lang="en-US" sz="1400" dirty="0" smtClean="0"/>
                        <a:t>Monday – 2</a:t>
                      </a:r>
                      <a:r>
                        <a:rPr lang="en-US" sz="1400" baseline="30000" dirty="0" smtClean="0"/>
                        <a:t>nd</a:t>
                      </a:r>
                      <a:r>
                        <a:rPr lang="en-US" sz="1400" dirty="0" smtClean="0"/>
                        <a:t> week </a:t>
                      </a:r>
                      <a:r>
                        <a:rPr lang="en-US" sz="1400" b="1" dirty="0" smtClean="0"/>
                        <a:t>9th</a:t>
                      </a:r>
                      <a:endParaRPr lang="en-US" sz="14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Fall term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MTH</a:t>
                      </a:r>
                      <a:r>
                        <a:rPr lang="en-US" sz="14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050</a:t>
                      </a:r>
                      <a:r>
                        <a:rPr lang="en-US" sz="1400" baseline="0" dirty="0" smtClean="0"/>
                        <a:t>,  SPN 101, </a:t>
                      </a:r>
                      <a:r>
                        <a:rPr lang="en-US" sz="14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ECE 150</a:t>
                      </a:r>
                      <a:r>
                        <a:rPr lang="en-US" sz="1400" baseline="0" dirty="0" smtClean="0"/>
                        <a:t>,</a:t>
                      </a:r>
                    </a:p>
                    <a:p>
                      <a:r>
                        <a:rPr lang="en-US" sz="14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HDF 260 </a:t>
                      </a:r>
                      <a:r>
                        <a:rPr lang="en-US" sz="1400" baseline="0" dirty="0" smtClean="0"/>
                        <a:t>– total credits for term - 13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Student with 13 credits</a:t>
                      </a:r>
                    </a:p>
                    <a:p>
                      <a:r>
                        <a:rPr lang="en-US" sz="1400" baseline="0" dirty="0" smtClean="0"/>
                        <a:t>Thurs. Noon – </a:t>
                      </a:r>
                      <a:r>
                        <a:rPr lang="en-US" sz="1400" b="1" baseline="0" dirty="0" smtClean="0"/>
                        <a:t>5</a:t>
                      </a:r>
                      <a:r>
                        <a:rPr lang="en-US" sz="1400" b="1" baseline="30000" dirty="0" smtClean="0"/>
                        <a:t>th</a:t>
                      </a:r>
                      <a:r>
                        <a:rPr lang="en-US" sz="1400" b="1" baseline="0" dirty="0" smtClean="0"/>
                        <a:t>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Winter term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ECE 121,</a:t>
                      </a:r>
                      <a:r>
                        <a:rPr lang="en-US" sz="14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ECE 209, </a:t>
                      </a:r>
                      <a:r>
                        <a:rPr lang="en-US" sz="14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ECE</a:t>
                      </a:r>
                      <a:r>
                        <a:rPr lang="en-US" sz="14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240, </a:t>
                      </a:r>
                      <a:r>
                        <a:rPr lang="en-US" sz="1400" baseline="0" dirty="0" smtClean="0"/>
                        <a:t>MTH 060, SPN 102 – total credits for term - 18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Student w/31 credits</a:t>
                      </a:r>
                    </a:p>
                    <a:p>
                      <a:r>
                        <a:rPr lang="en-US" sz="1400" baseline="0" dirty="0" smtClean="0"/>
                        <a:t>Wed. Noon – </a:t>
                      </a:r>
                      <a:r>
                        <a:rPr lang="en-US" sz="1400" b="1" baseline="0" dirty="0" smtClean="0"/>
                        <a:t>4</a:t>
                      </a:r>
                      <a:r>
                        <a:rPr lang="en-US" sz="1400" b="1" baseline="30000" dirty="0" smtClean="0"/>
                        <a:t>th</a:t>
                      </a:r>
                      <a:r>
                        <a:rPr lang="en-US" sz="1400" b="1" baseline="0" dirty="0" smtClean="0"/>
                        <a:t>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Spring term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ECE 179, </a:t>
                      </a:r>
                      <a:r>
                        <a:rPr lang="en-US" sz="14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ECE 239,</a:t>
                      </a:r>
                      <a:r>
                        <a:rPr lang="en-US" sz="14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HDF 140</a:t>
                      </a:r>
                      <a:r>
                        <a:rPr lang="en-US" sz="1400" dirty="0" smtClean="0"/>
                        <a:t>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SPN 103,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ECE 186,</a:t>
                      </a:r>
                      <a:r>
                        <a:rPr lang="en-US" sz="1400" baseline="0" dirty="0" smtClean="0"/>
                        <a:t>  </a:t>
                      </a:r>
                      <a:r>
                        <a:rPr 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HE 252 </a:t>
                      </a:r>
                      <a:r>
                        <a:rPr lang="en-US" sz="1400" dirty="0" smtClean="0"/>
                        <a:t>– total credits for term - 15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Student w/46 credits</a:t>
                      </a:r>
                    </a:p>
                    <a:p>
                      <a:r>
                        <a:rPr lang="en-US" sz="1400" baseline="0" dirty="0" smtClean="0"/>
                        <a:t>Wed.  8 am – </a:t>
                      </a:r>
                      <a:r>
                        <a:rPr lang="en-US" sz="1400" b="1" baseline="0" dirty="0" smtClean="0"/>
                        <a:t>3</a:t>
                      </a:r>
                      <a:r>
                        <a:rPr lang="en-US" sz="1400" b="1" baseline="30000" dirty="0" smtClean="0"/>
                        <a:t>rd</a:t>
                      </a:r>
                      <a:r>
                        <a:rPr lang="en-US" sz="1400" b="1" baseline="0" dirty="0" smtClean="0"/>
                        <a:t>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Fall term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ECE 173, ECE 235,  HDF 255</a:t>
                      </a:r>
                      <a:r>
                        <a:rPr lang="en-US" sz="1400" dirty="0" smtClean="0"/>
                        <a:t>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ECE 178, </a:t>
                      </a:r>
                      <a:r>
                        <a:rPr 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HE 204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HD 161 – total credits for term - 12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Student w/58 credits</a:t>
                      </a:r>
                    </a:p>
                    <a:p>
                      <a:r>
                        <a:rPr lang="en-US" sz="1400" baseline="0" dirty="0" smtClean="0"/>
                        <a:t>Wed. 8 am – </a:t>
                      </a:r>
                      <a:r>
                        <a:rPr lang="en-US" sz="1400" b="1" baseline="0" dirty="0" smtClean="0"/>
                        <a:t>3</a:t>
                      </a:r>
                      <a:r>
                        <a:rPr lang="en-US" sz="1400" b="1" baseline="30000" dirty="0" smtClean="0"/>
                        <a:t>rd</a:t>
                      </a:r>
                      <a:r>
                        <a:rPr lang="en-US" sz="1400" b="1" baseline="0" dirty="0" smtClean="0"/>
                        <a:t>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Winter term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ECE 240, HDF 247</a:t>
                      </a:r>
                      <a:r>
                        <a:rPr lang="en-US" sz="1400" dirty="0" smtClean="0"/>
                        <a:t>, ED 100, </a:t>
                      </a:r>
                      <a:r>
                        <a:rPr 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ECE 154 </a:t>
                      </a:r>
                      <a:r>
                        <a:rPr lang="en-US" sz="1400" dirty="0" smtClean="0"/>
                        <a:t>– total credits for term - 12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Student w/70 credits</a:t>
                      </a:r>
                    </a:p>
                    <a:p>
                      <a:r>
                        <a:rPr lang="en-US" sz="1400" baseline="0" dirty="0" smtClean="0"/>
                        <a:t>Tues. Noon – </a:t>
                      </a:r>
                      <a:r>
                        <a:rPr lang="en-US" sz="1400" b="1" baseline="0" dirty="0" smtClean="0"/>
                        <a:t>2</a:t>
                      </a:r>
                      <a:r>
                        <a:rPr lang="en-US" sz="1400" b="1" baseline="30000" dirty="0" smtClean="0"/>
                        <a:t>nd</a:t>
                      </a:r>
                      <a:r>
                        <a:rPr lang="en-US" sz="1400" b="1" baseline="0" dirty="0" smtClean="0"/>
                        <a:t>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Spring term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ED</a:t>
                      </a:r>
                      <a:r>
                        <a:rPr lang="en-US" sz="14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258, WR 121</a:t>
                      </a:r>
                      <a:r>
                        <a:rPr lang="en-US" sz="1400" baseline="0" dirty="0" smtClean="0"/>
                        <a:t>, ED 246, </a:t>
                      </a:r>
                      <a:r>
                        <a:rPr lang="en-US" sz="14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ECE 280</a:t>
                      </a:r>
                      <a:r>
                        <a:rPr 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baseline="0" dirty="0" smtClean="0"/>
                        <a:t>- total credits for term - 14</a:t>
                      </a:r>
                      <a:r>
                        <a:rPr lang="en-US" sz="1400" dirty="0" smtClean="0"/>
                        <a:t>                                  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851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498080" cy="960438"/>
          </a:xfrm>
        </p:spPr>
        <p:txBody>
          <a:bodyPr/>
          <a:lstStyle/>
          <a:p>
            <a:pPr algn="ctr"/>
            <a:r>
              <a:rPr lang="en-US" dirty="0" smtClean="0"/>
              <a:t>Early Childhood Ed - AAS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1184483"/>
              </p:ext>
            </p:extLst>
          </p:nvPr>
        </p:nvGraphicFramePr>
        <p:xfrm>
          <a:off x="533400" y="990600"/>
          <a:ext cx="8077200" cy="4526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1066800"/>
                <a:gridCol w="4800600"/>
              </a:tblGrid>
              <a:tr h="380999">
                <a:tc>
                  <a:txBody>
                    <a:bodyPr/>
                    <a:lstStyle/>
                    <a:p>
                      <a:r>
                        <a:rPr lang="en-US" dirty="0" smtClean="0"/>
                        <a:t>Registration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Course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New student -</a:t>
                      </a:r>
                    </a:p>
                    <a:p>
                      <a:r>
                        <a:rPr lang="en-US" sz="1400" dirty="0" smtClean="0"/>
                        <a:t>Monday – 2</a:t>
                      </a:r>
                      <a:r>
                        <a:rPr lang="en-US" sz="1400" baseline="30000" dirty="0" smtClean="0"/>
                        <a:t>nd</a:t>
                      </a:r>
                      <a:r>
                        <a:rPr lang="en-US" sz="1400" dirty="0" smtClean="0"/>
                        <a:t> week </a:t>
                      </a:r>
                      <a:r>
                        <a:rPr lang="en-US" sz="1400" b="1" dirty="0" smtClean="0"/>
                        <a:t>9th</a:t>
                      </a:r>
                      <a:endParaRPr lang="en-US" sz="14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Fall term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MTH</a:t>
                      </a:r>
                      <a:r>
                        <a:rPr lang="en-US" sz="1400" baseline="0" dirty="0" smtClean="0"/>
                        <a:t> 050,  SPN 101, ECE 150,</a:t>
                      </a:r>
                    </a:p>
                    <a:p>
                      <a:r>
                        <a:rPr lang="en-US" sz="1400" baseline="0" dirty="0" smtClean="0"/>
                        <a:t>HDF 260 – total credits for term - 13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Student with 13 credits</a:t>
                      </a:r>
                    </a:p>
                    <a:p>
                      <a:r>
                        <a:rPr lang="en-US" sz="1400" baseline="0" dirty="0" smtClean="0"/>
                        <a:t>Thurs. Noon – </a:t>
                      </a:r>
                      <a:r>
                        <a:rPr lang="en-US" sz="1400" b="1" baseline="0" dirty="0" smtClean="0"/>
                        <a:t>5</a:t>
                      </a:r>
                      <a:r>
                        <a:rPr lang="en-US" sz="1400" b="1" baseline="30000" dirty="0" smtClean="0"/>
                        <a:t>th</a:t>
                      </a:r>
                      <a:r>
                        <a:rPr lang="en-US" sz="1400" b="1" baseline="0" dirty="0" smtClean="0"/>
                        <a:t>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Winter term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ECE 121,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ECE 209, 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ECE</a:t>
                      </a:r>
                      <a:r>
                        <a:rPr lang="en-US" sz="1400" baseline="0" dirty="0" smtClean="0"/>
                        <a:t> 240, MTH 060, SPN 102 – total credits for term - 18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Student w/31 credits</a:t>
                      </a:r>
                    </a:p>
                    <a:p>
                      <a:r>
                        <a:rPr lang="en-US" sz="1400" baseline="0" dirty="0" smtClean="0"/>
                        <a:t>Wed. Noon – </a:t>
                      </a:r>
                      <a:r>
                        <a:rPr lang="en-US" sz="1400" b="1" baseline="0" dirty="0" smtClean="0"/>
                        <a:t>4</a:t>
                      </a:r>
                      <a:r>
                        <a:rPr lang="en-US" sz="1400" b="1" baseline="30000" dirty="0" smtClean="0"/>
                        <a:t>th</a:t>
                      </a:r>
                      <a:r>
                        <a:rPr lang="en-US" sz="1400" b="1" baseline="0" dirty="0" smtClean="0"/>
                        <a:t>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Spring term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ECE 179, 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ECE 239,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HDF 140,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SPN 103,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ECE 186,</a:t>
                      </a:r>
                      <a:r>
                        <a:rPr lang="en-US" sz="1400" baseline="0" dirty="0" smtClean="0"/>
                        <a:t>  </a:t>
                      </a:r>
                      <a:r>
                        <a:rPr lang="en-US" sz="1400" dirty="0" smtClean="0"/>
                        <a:t>HE 252 – total credits for term - 15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Student w/46 credits</a:t>
                      </a:r>
                    </a:p>
                    <a:p>
                      <a:r>
                        <a:rPr lang="en-US" sz="1400" baseline="0" dirty="0" smtClean="0"/>
                        <a:t>Wed.  8 am – </a:t>
                      </a:r>
                      <a:r>
                        <a:rPr lang="en-US" sz="1400" b="1" baseline="0" dirty="0" smtClean="0"/>
                        <a:t>3</a:t>
                      </a:r>
                      <a:r>
                        <a:rPr lang="en-US" sz="1400" b="1" baseline="30000" dirty="0" smtClean="0"/>
                        <a:t>rd</a:t>
                      </a:r>
                      <a:r>
                        <a:rPr lang="en-US" sz="1400" b="1" baseline="0" dirty="0" smtClean="0"/>
                        <a:t>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Fall term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ECE 173, ECE 235,  HDF 255,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ECE 178, HE 204, 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HD 161 – total credits for term - 12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Student w/58 credits</a:t>
                      </a:r>
                    </a:p>
                    <a:p>
                      <a:r>
                        <a:rPr lang="en-US" sz="1400" baseline="0" dirty="0" smtClean="0"/>
                        <a:t>Wed. 8 am – </a:t>
                      </a:r>
                      <a:r>
                        <a:rPr lang="en-US" sz="1400" b="1" baseline="0" dirty="0" smtClean="0"/>
                        <a:t>3</a:t>
                      </a:r>
                      <a:r>
                        <a:rPr lang="en-US" sz="1400" b="1" baseline="30000" dirty="0" smtClean="0"/>
                        <a:t>rd</a:t>
                      </a:r>
                      <a:r>
                        <a:rPr lang="en-US" sz="1400" b="1" baseline="0" dirty="0" smtClean="0"/>
                        <a:t>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Winter term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ECE 240, HDF 247, ED 100, ECE 154 – total credits for term - 12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Student w/70 credits</a:t>
                      </a:r>
                    </a:p>
                    <a:p>
                      <a:r>
                        <a:rPr lang="en-US" sz="1400" baseline="0" dirty="0" smtClean="0"/>
                        <a:t>Tues. Noon – </a:t>
                      </a:r>
                      <a:r>
                        <a:rPr lang="en-US" sz="1400" b="1" baseline="0" dirty="0" smtClean="0"/>
                        <a:t>2</a:t>
                      </a:r>
                      <a:r>
                        <a:rPr lang="en-US" sz="1400" b="1" baseline="30000" dirty="0" smtClean="0"/>
                        <a:t>nd</a:t>
                      </a:r>
                      <a:r>
                        <a:rPr lang="en-US" sz="1400" b="1" baseline="0" dirty="0" smtClean="0"/>
                        <a:t>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Spring term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</a:t>
                      </a:r>
                      <a:r>
                        <a:rPr lang="en-US" sz="1400" baseline="0" dirty="0" smtClean="0"/>
                        <a:t> 258, WR 121, ED 246, ECE 280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 - total credits for term - 14</a:t>
                      </a:r>
                      <a:r>
                        <a:rPr lang="en-US" sz="1400" dirty="0" smtClean="0"/>
                        <a:t>                                  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Student w/84 credits</a:t>
                      </a:r>
                    </a:p>
                    <a:p>
                      <a:r>
                        <a:rPr lang="en-US" sz="1400" baseline="0" dirty="0" smtClean="0"/>
                        <a:t>Tuesday 8 am – </a:t>
                      </a:r>
                      <a:r>
                        <a:rPr lang="en-US" sz="1400" b="1" baseline="0" dirty="0" smtClean="0"/>
                        <a:t>1</a:t>
                      </a:r>
                      <a:r>
                        <a:rPr lang="en-US" sz="1400" b="1" baseline="30000" dirty="0" smtClean="0"/>
                        <a:t>st</a:t>
                      </a:r>
                      <a:r>
                        <a:rPr lang="en-US" sz="1400" b="1" baseline="0" dirty="0" smtClean="0"/>
                        <a:t>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Fall term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ECE 221, ED 150, ED 270, ED 131 – total credits for term - 12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Student w/95 credits</a:t>
                      </a:r>
                    </a:p>
                    <a:p>
                      <a:r>
                        <a:rPr lang="en-US" sz="1400" baseline="0" dirty="0" smtClean="0"/>
                        <a:t>Tuesday 8 am – </a:t>
                      </a:r>
                      <a:r>
                        <a:rPr lang="en-US" sz="1400" b="1" baseline="0" dirty="0" smtClean="0"/>
                        <a:t>1</a:t>
                      </a:r>
                      <a:r>
                        <a:rPr lang="en-US" sz="1400" b="1" baseline="30000" dirty="0" smtClean="0"/>
                        <a:t>st</a:t>
                      </a:r>
                      <a:r>
                        <a:rPr lang="en-US" sz="1400" b="1" baseline="0" dirty="0" smtClean="0"/>
                        <a:t>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Winter term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 169, HDF 141, ECE 289, ECE 185, ED 271 – total credits for term - 12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019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498080" cy="960438"/>
          </a:xfrm>
        </p:spPr>
        <p:txBody>
          <a:bodyPr/>
          <a:lstStyle/>
          <a:p>
            <a:pPr algn="ctr"/>
            <a:r>
              <a:rPr lang="en-US" dirty="0" smtClean="0"/>
              <a:t>Medical Assistant Certificate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5033650"/>
              </p:ext>
            </p:extLst>
          </p:nvPr>
        </p:nvGraphicFramePr>
        <p:xfrm>
          <a:off x="533400" y="990600"/>
          <a:ext cx="8077200" cy="3489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1066800"/>
                <a:gridCol w="4800600"/>
              </a:tblGrid>
              <a:tr h="380999">
                <a:tc>
                  <a:txBody>
                    <a:bodyPr/>
                    <a:lstStyle/>
                    <a:p>
                      <a:r>
                        <a:rPr lang="en-US" dirty="0" smtClean="0"/>
                        <a:t>Registration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Course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New student -</a:t>
                      </a:r>
                    </a:p>
                    <a:p>
                      <a:r>
                        <a:rPr lang="en-US" sz="1400" dirty="0" smtClean="0"/>
                        <a:t>Monday – 2</a:t>
                      </a:r>
                      <a:r>
                        <a:rPr lang="en-US" sz="1400" baseline="30000" dirty="0" smtClean="0"/>
                        <a:t>nd</a:t>
                      </a:r>
                      <a:r>
                        <a:rPr lang="en-US" sz="1400" dirty="0" smtClean="0"/>
                        <a:t> week </a:t>
                      </a:r>
                      <a:r>
                        <a:rPr lang="en-US" sz="1400" b="1" dirty="0" smtClean="0"/>
                        <a:t>9th</a:t>
                      </a:r>
                      <a:endParaRPr lang="en-US" sz="14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Fall term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MA</a:t>
                      </a:r>
                      <a:r>
                        <a:rPr lang="en-US" sz="14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110</a:t>
                      </a:r>
                      <a:r>
                        <a:rPr lang="en-US" sz="1400" baseline="0" dirty="0" smtClean="0"/>
                        <a:t>, WR 095, HD 120 – total credits for term - 7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Student with 7 credits</a:t>
                      </a:r>
                    </a:p>
                    <a:p>
                      <a:r>
                        <a:rPr lang="en-US" sz="1400" baseline="0" dirty="0" smtClean="0"/>
                        <a:t>Thurs. Noon – </a:t>
                      </a:r>
                      <a:r>
                        <a:rPr lang="en-US" sz="1400" b="1" baseline="0" dirty="0" smtClean="0"/>
                        <a:t>6</a:t>
                      </a:r>
                      <a:r>
                        <a:rPr lang="en-US" sz="1400" b="1" baseline="30000" dirty="0" smtClean="0"/>
                        <a:t>th</a:t>
                      </a:r>
                      <a:r>
                        <a:rPr lang="en-US" sz="1400" b="1" baseline="0" dirty="0" smtClean="0"/>
                        <a:t>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Winter term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SP 218, WR 121</a:t>
                      </a:r>
                      <a:r>
                        <a:rPr lang="en-US" sz="1400" dirty="0" smtClean="0"/>
                        <a:t> – total credits for term - 8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Student w/15 credits</a:t>
                      </a:r>
                    </a:p>
                    <a:p>
                      <a:r>
                        <a:rPr lang="en-US" sz="1400" baseline="0" dirty="0" smtClean="0"/>
                        <a:t>Thurs. Noon – </a:t>
                      </a:r>
                      <a:r>
                        <a:rPr lang="en-US" sz="1400" b="1" baseline="0" dirty="0" smtClean="0"/>
                        <a:t>6</a:t>
                      </a:r>
                      <a:r>
                        <a:rPr lang="en-US" sz="1400" b="1" baseline="30000" dirty="0" smtClean="0"/>
                        <a:t>th</a:t>
                      </a:r>
                      <a:r>
                        <a:rPr lang="en-US" sz="1400" b="1" baseline="0" dirty="0" smtClean="0"/>
                        <a:t>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Spring term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PSY 101</a:t>
                      </a:r>
                      <a:r>
                        <a:rPr lang="en-US" sz="1400" dirty="0" smtClean="0"/>
                        <a:t>,  MTH 060 – total credits for term - 7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Student w/22 credits</a:t>
                      </a:r>
                    </a:p>
                    <a:p>
                      <a:r>
                        <a:rPr lang="en-US" sz="1400" baseline="0" dirty="0" smtClean="0"/>
                        <a:t>Thurs.  8 am – </a:t>
                      </a:r>
                      <a:r>
                        <a:rPr lang="en-US" sz="1400" b="1" baseline="0" dirty="0" smtClean="0"/>
                        <a:t>5th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Fall term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 120, </a:t>
                      </a:r>
                      <a:r>
                        <a:rPr 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MA 145, MA 112 </a:t>
                      </a:r>
                      <a:r>
                        <a:rPr lang="en-US" sz="1400" dirty="0" smtClean="0"/>
                        <a:t>– total credits for term - 11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Student w/33 credits</a:t>
                      </a:r>
                    </a:p>
                    <a:p>
                      <a:r>
                        <a:rPr lang="en-US" sz="1400" baseline="0" dirty="0" smtClean="0"/>
                        <a:t>Wed.  Noon– </a:t>
                      </a:r>
                      <a:r>
                        <a:rPr lang="en-US" sz="1400" b="1" baseline="0" dirty="0" smtClean="0"/>
                        <a:t>4th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Winter term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PSY 215, MTH 054, MA 116,  MA 117,  MA 118 </a:t>
                      </a:r>
                      <a:r>
                        <a:rPr lang="en-US" sz="1400" dirty="0" smtClean="0"/>
                        <a:t>– total credits for term - 16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Student w/49 credits</a:t>
                      </a:r>
                    </a:p>
                    <a:p>
                      <a:r>
                        <a:rPr lang="en-US" sz="1400" baseline="0" dirty="0" smtClean="0"/>
                        <a:t>Wed. 8am– </a:t>
                      </a:r>
                      <a:r>
                        <a:rPr lang="en-US" sz="1400" b="1" baseline="0" dirty="0" smtClean="0"/>
                        <a:t>3rd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Spring term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</a:t>
                      </a:r>
                      <a:r>
                        <a:rPr lang="en-US" sz="1400" baseline="0" dirty="0" smtClean="0"/>
                        <a:t> 115,  MA 121,  MA 119, MA 120 – total credits for term - 13</a:t>
                      </a:r>
                      <a:endParaRPr lang="en-US" sz="1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241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961971"/>
              </p:ext>
            </p:extLst>
          </p:nvPr>
        </p:nvGraphicFramePr>
        <p:xfrm>
          <a:off x="1066800" y="1219200"/>
          <a:ext cx="6781800" cy="502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9192"/>
                <a:gridCol w="2254178"/>
                <a:gridCol w="2793640"/>
                <a:gridCol w="924790"/>
              </a:tblGrid>
              <a:tr h="558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2011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AAS.CISHEALTHINFO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Associate of Applied Sci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03/11/11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558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2011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AAS.HUMANSERVGEN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Associate of Applied Sci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05/10/10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558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2011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CC.CLINLABASST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Certificate of Completio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02/21/03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558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2011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CC.EMT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Certificate of Completio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01/29/02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558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2011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CC.HUMANSERVGEN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Certificate of Completio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05/10/10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558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2011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CC.MEDASST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Certificate of Completio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09/11/01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558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2011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CC.WIIN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Certificate of Completio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06/19/09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558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2011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NA.PRECLA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Pre-Clinical Laboratory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02/17/10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558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2011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NA.PREMA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Pre-Medical Assistant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02/17/10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38400" y="533400"/>
            <a:ext cx="4573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Degrees that Require MA-110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7544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498080" cy="1143000"/>
          </a:xfrm>
        </p:spPr>
        <p:txBody>
          <a:bodyPr/>
          <a:lstStyle/>
          <a:p>
            <a:r>
              <a:rPr lang="en-US" dirty="0" smtClean="0"/>
              <a:t>MA-110 Fall 2011 Registration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066254"/>
              </p:ext>
            </p:extLst>
          </p:nvPr>
        </p:nvGraphicFramePr>
        <p:xfrm>
          <a:off x="533400" y="1676400"/>
          <a:ext cx="8153401" cy="4800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0138"/>
                <a:gridCol w="1841535"/>
                <a:gridCol w="1043260"/>
                <a:gridCol w="754231"/>
                <a:gridCol w="809284"/>
                <a:gridCol w="671651"/>
                <a:gridCol w="671651"/>
                <a:gridCol w="671651"/>
              </a:tblGrid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MA-110-01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Medical Terminology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2011/FA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PWK6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32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32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MA-110-01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Medical Terminology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2011/FA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PWK5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32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32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MA-110-01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Medical Terminology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2011/FA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PWK4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32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32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MA-110-01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Medical Terminology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2011/FA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PWK3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32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32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MA-110-01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Medical Terminology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2011/FA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PWK2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31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32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97%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MA-110-01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Medical Terminology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2011/FA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PWK1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32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32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MA-110-01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Medical Terminology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2011/FA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FD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32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94%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13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MA-110-02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Medical Terminology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2011/FA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PWK6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MA-110-02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Medical Terminology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2011/FA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PWK5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MA-110-02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Medical Terminology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2011/FA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PWK4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MA-110-02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Medical Terminology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2011/FA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PWK3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MA-110-02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Medical Terminology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2011/FA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PWK2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MA-110-02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Medical Terminology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2011/FA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PWK1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MA-110-02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Medical Terminology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2011/FA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FD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42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105%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MA-110-03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Medical Terminology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2011/FA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PWK6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32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80%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MA-110-03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Medical Terminology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2011/FA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PWK5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35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88%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MA-110-03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Medical Terminology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2011/FA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PWK4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MA-110-03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Medical Terminology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2011/FA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PWK3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MA-110-03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Medical Terminology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2011/FA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PWK2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38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95%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MA-110-03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Medical Terminology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2011/FA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PWK1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MA-110-03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Medical Terminology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2011/FA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FD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37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93%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360" marR="6836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317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1005</TotalTime>
  <Words>1709</Words>
  <Application>Microsoft Office PowerPoint</Application>
  <PresentationFormat>On-screen Show (4:3)</PresentationFormat>
  <Paragraphs>694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Enhanced Priority Registration</vt:lpstr>
      <vt:lpstr>Enhanced Priority Registration</vt:lpstr>
      <vt:lpstr>Paraeducator Certificate</vt:lpstr>
      <vt:lpstr>Early Childhood - Pathway</vt:lpstr>
      <vt:lpstr>Early Childhood Ed – Cert.</vt:lpstr>
      <vt:lpstr>Early Childhood Ed - AAS</vt:lpstr>
      <vt:lpstr>Medical Assistant Certificate</vt:lpstr>
      <vt:lpstr>PowerPoint Presentation</vt:lpstr>
      <vt:lpstr>MA-110 Fall 2011 Registration</vt:lpstr>
      <vt:lpstr>MA-110 Winter 2012 Registration</vt:lpstr>
    </vt:vector>
  </TitlesOfParts>
  <Company>CCC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Enhanced Priority Registration</dc:title>
  <dc:creator>CCC</dc:creator>
  <cp:lastModifiedBy>Tara Sprehe</cp:lastModifiedBy>
  <cp:revision>28</cp:revision>
  <cp:lastPrinted>2012-04-18T19:11:27Z</cp:lastPrinted>
  <dcterms:created xsi:type="dcterms:W3CDTF">2012-04-13T22:28:09Z</dcterms:created>
  <dcterms:modified xsi:type="dcterms:W3CDTF">2012-04-20T17:26:31Z</dcterms:modified>
</cp:coreProperties>
</file>